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141411240" r:id="rId3"/>
    <p:sldId id="2141411241" r:id="rId4"/>
    <p:sldId id="279" r:id="rId5"/>
    <p:sldId id="288" r:id="rId6"/>
    <p:sldId id="446" r:id="rId7"/>
    <p:sldId id="2141411242" r:id="rId8"/>
    <p:sldId id="445" r:id="rId9"/>
    <p:sldId id="258" r:id="rId10"/>
    <p:sldId id="257" r:id="rId11"/>
    <p:sldId id="259" r:id="rId12"/>
    <p:sldId id="260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0" r:id="rId21"/>
    <p:sldId id="264" r:id="rId22"/>
    <p:sldId id="263" r:id="rId23"/>
    <p:sldId id="271" r:id="rId24"/>
    <p:sldId id="2141411243" r:id="rId25"/>
    <p:sldId id="273" r:id="rId26"/>
    <p:sldId id="274" r:id="rId27"/>
    <p:sldId id="275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D19C05"/>
    <a:srgbClr val="F9B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79C3-F851-4515-A287-775424AEF9D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84E7B-C892-4225-8969-14D2A744A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DC69-F46C-4839-A511-3906B735D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8BC3-1CC5-C96B-0175-3C546970D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AB357-DB57-A1D3-ACCB-2FCB42DE3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534E0-7991-25CD-7E04-BA2A8B93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4F3A-87D7-FB5A-BE46-926A1E01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834C1-489F-F4F4-E048-8D22545E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6802-25A1-8F94-FAF6-E0EB6C77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2DDCB-AC1C-2A88-6526-FE3A0433F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31CD9-E8EB-B371-FEEE-14D8D650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A7CF8-8061-D693-338C-2CD87C8B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FB80D-AB85-04E3-5619-8A7D42B8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3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06897-BB76-AF77-BC46-9F6253AE4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A66FF-3D7D-1157-1203-993DA6C43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9E1F-DBD3-CB54-C994-43332208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DEA6-B117-A8EF-B975-23D93F2A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B1D4A-5E4B-953D-58BF-C3096540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6043-34DB-AA20-778C-86837C33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0B030-9EC3-BED8-4845-0DF833D31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76D80-3A36-96C3-E58D-3E4D0371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A116-9054-E93C-7112-FC5CD113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26C8-91A7-9CA3-8AF4-7555C7C3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575C-5607-56F0-7EFD-362B9FF7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B82B-1D99-B6C4-DEE9-65F405A0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CC59-BA8E-671E-B78B-36DCF558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CB71-333C-28D8-BFBE-F4633C6A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DCFE8-D0BD-6637-7658-9F2D5165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9D59-331D-B8B3-2131-C4EAFDFB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E12-C9FF-4071-522E-92E7EC5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EC229-B277-6605-734D-F8E746627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3546D-D920-0B60-6CC2-D10687D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B735-43AB-D84E-E5BA-69A20619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7259-EE6C-8E65-B259-D7E797D7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BE0B-7CFC-83D1-DD89-741DF934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212A-7842-2629-CD5A-609BB2F2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EE857-D525-8B8C-D9E6-EE49CFF7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03CD2-E9A1-D95A-3C15-27FC2CBCE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DC384-74F7-00C7-68E2-552334692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92957-A32E-7E31-5444-643EE3B3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E2B7C-5D26-018D-ED85-7FF6F4F3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6FA6D-7357-CCF6-F7EF-40F39886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4853-107C-787E-A1BF-2292ABE0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9D946-4111-EBD6-5E43-7D1B6FAF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B0FCD-D343-024E-AB41-1FA74EE2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3308B-415C-BAF5-4590-CD063CE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EDD29-FB6C-2419-32BD-6D7B6096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BCC7B-1CC4-4760-AF98-35E15DBD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6296C-F04B-3529-18D7-D86A85A3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533A-3996-29A9-6270-A366AB02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A458-1AFD-4860-74F3-6FA2A05A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56216-649F-3276-82F8-6F7A7779E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C4776-4F32-1626-99EB-8A019ED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19B2C-EA1B-3020-DCCA-128AD7E4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3C6C2-F7A0-763C-F31A-ECCD94D4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90B6-D676-C1B3-B2FB-B69701E2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4847A-314B-0A9C-D00F-E5BE0C012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89FF-1E56-E9F7-C3B4-4BB71BBCE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6BDF9-E529-B311-2DEB-0E33D4DA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3FF-1ADD-4AE5-9CEC-5FCB0ADB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5BE9-2ACE-F4DA-0259-E2C0B4DB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2EE78-C5B6-DE13-1783-8048ADB6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8A48C-D760-40D3-1D2C-1021B04C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0A38E-893E-518A-A533-FCF6294AA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63A9-4F3C-492C-B4D3-C9A728B5DBB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619F1-16C7-49BE-03DC-7C7F1A762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5DE03-4302-AB80-6FA5-26765EB1A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6B48-906C-4511-8BE9-6FF3D656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2052-8B38-FF32-125D-E21E8EF4D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000"/>
            <a:ext cx="9144000" cy="3458515"/>
          </a:xfrm>
        </p:spPr>
        <p:txBody>
          <a:bodyPr>
            <a:normAutofit/>
          </a:bodyPr>
          <a:lstStyle/>
          <a:p>
            <a:r>
              <a:rPr lang="ro-RO" sz="4800" b="1" dirty="0"/>
              <a:t>ACTUALIZAREA DATELOR  PRIVIND ENDEMIA TB ÎN ROMÂNIA</a:t>
            </a:r>
            <a:br>
              <a:rPr lang="ro-RO" sz="4800" b="1" dirty="0"/>
            </a:br>
            <a:r>
              <a:rPr lang="ro-RO" sz="4800" b="1" dirty="0"/>
              <a:t>SEMESTRUL I 2023</a:t>
            </a:r>
            <a:br>
              <a:rPr lang="en-US" sz="4800" b="1" dirty="0"/>
            </a:br>
            <a:br>
              <a:rPr lang="en-US" sz="4800" b="1" dirty="0"/>
            </a:br>
            <a:r>
              <a:rPr lang="ro-RO" sz="2200" b="1" dirty="0"/>
              <a:t>Conf. Dr. Gilda Popescu- coordonator UATM</a:t>
            </a:r>
            <a:r>
              <a:rPr lang="en-US" sz="2200" b="1" dirty="0"/>
              <a:t>,</a:t>
            </a:r>
            <a:r>
              <a:rPr lang="ro-RO" sz="2200" b="1" dirty="0"/>
              <a:t> M. NASTA</a:t>
            </a:r>
            <a:br>
              <a:rPr lang="ro-RO" sz="2200" b="1" dirty="0"/>
            </a:br>
            <a:r>
              <a:rPr lang="ro-RO" sz="2200" b="1" dirty="0"/>
              <a:t>Șef lucrări Dr. Nicoleta Cioran-responsabil Departamen</a:t>
            </a:r>
            <a:r>
              <a:rPr lang="en-US" sz="2200" b="1" dirty="0"/>
              <a:t>t</a:t>
            </a:r>
            <a:r>
              <a:rPr lang="ro-RO" sz="2200" b="1" dirty="0"/>
              <a:t> M</a:t>
            </a:r>
            <a:r>
              <a:rPr lang="en-US" sz="2200" b="1" dirty="0"/>
              <a:t>&amp;</a:t>
            </a:r>
            <a:r>
              <a:rPr lang="ro-RO" sz="2200" b="1" dirty="0"/>
              <a:t>E, UATM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7968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91945B-5E37-1062-5868-B6D4B82A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767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INCIDENȚA GLOBALĂ ÎN ROMÂNIA ÎN PERIOADA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2002–202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actualizată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TESSy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-sept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2023</a:t>
            </a:r>
            <a:endParaRPr lang="en-US" dirty="0"/>
          </a:p>
        </p:txBody>
      </p:sp>
      <p:pic>
        <p:nvPicPr>
          <p:cNvPr id="7" name="Picture 6" descr="Captură de ecran din 2018-11-30 la 07">
            <a:extLst>
              <a:ext uri="{FF2B5EF4-FFF2-40B4-BE49-F238E27FC236}">
                <a16:creationId xmlns:a16="http://schemas.microsoft.com/office/drawing/2014/main" id="{9A6B6497-250A-A046-873C-9DF860D7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13E685-311A-539A-EE7D-F0AE0E962212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9903B-E6DA-7F46-9769-0C7210B18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676" y="1226874"/>
            <a:ext cx="11842811" cy="53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5BA44D-C056-C059-9FF4-5DA8CD0C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1" y="365125"/>
            <a:ext cx="12103098" cy="1046425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TB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(la 100 000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locuitori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)-NOI ŞI RECIDIVE-ÎNREGISTRATĂ ÎN ANUL 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COMPARATIV CU ANUL 20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21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(I)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sept.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973F98FA-F562-B9E0-833E-85CA9EF1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19FF2-53BD-C405-50F4-A045CBF1EF1B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D93A8-F881-1F3D-DF6F-124FC799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" y="1322773"/>
            <a:ext cx="12013532" cy="5544105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8F38B30C-A171-DADE-EF8C-37050258E299}"/>
              </a:ext>
            </a:extLst>
          </p:cNvPr>
          <p:cNvSpPr/>
          <p:nvPr/>
        </p:nvSpPr>
        <p:spPr>
          <a:xfrm>
            <a:off x="2922972" y="4793942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657477B0-E77C-833E-8D4C-FF8EAABFA3A1}"/>
              </a:ext>
            </a:extLst>
          </p:cNvPr>
          <p:cNvSpPr/>
          <p:nvPr/>
        </p:nvSpPr>
        <p:spPr>
          <a:xfrm>
            <a:off x="2922972" y="4971495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7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F933C2F4-0C71-151D-DA8C-9FFA1DDF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A4502-5BDA-91F7-3B08-1A80C0A8ED22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4AADB7-71B3-704F-8FF3-FA890BBD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TB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(la 100 000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locuitori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)-NOI ŞI RECIDIVE-ÎNREGISTRATĂ ÎN ANUL 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COMPARATIV CU ANUL 20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21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I)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sept.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2FF451-7675-4AFB-3D53-0BA962F98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75" y="1278384"/>
            <a:ext cx="11771790" cy="5579616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CDB2A495-CADF-3793-09DD-AC163EA1A79D}"/>
              </a:ext>
            </a:extLst>
          </p:cNvPr>
          <p:cNvSpPr/>
          <p:nvPr/>
        </p:nvSpPr>
        <p:spPr>
          <a:xfrm>
            <a:off x="2052961" y="5202315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12DF5CB-9ED1-E4F2-9354-6AA1C5EF5EBB}"/>
              </a:ext>
            </a:extLst>
          </p:cNvPr>
          <p:cNvSpPr/>
          <p:nvPr/>
        </p:nvSpPr>
        <p:spPr>
          <a:xfrm>
            <a:off x="2037425" y="3724183"/>
            <a:ext cx="328474" cy="18495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57F5A6-79D7-AF53-3488-F8DEE9B7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30" y="324421"/>
            <a:ext cx="11660019" cy="900698"/>
          </a:xfrm>
        </p:spPr>
        <p:txBody>
          <a:bodyPr>
            <a:normAutofit/>
          </a:bodyPr>
          <a:lstStyle/>
          <a:p>
            <a:pPr algn="ctr"/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TB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(la 100 000 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locuitori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)-NOI ŞI RECIDIVE-ÎNREGISTRATĂ ÎN 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202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b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COMPARATIV CU 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22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(I)</a:t>
            </a:r>
            <a:b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(PNPSCT -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iul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1600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ACE25786-F86B-0494-5B3A-C3949DFA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AE3E08-C17F-9FC5-455F-C4007FCCFFD4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C07BA5-E32C-63C9-A54D-BC8404E9A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431" y="1155418"/>
            <a:ext cx="11736280" cy="5769165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6C35FD30-EED9-C964-3FBD-1EDA35D1C62A}"/>
              </a:ext>
            </a:extLst>
          </p:cNvPr>
          <p:cNvSpPr/>
          <p:nvPr/>
        </p:nvSpPr>
        <p:spPr>
          <a:xfrm>
            <a:off x="2345921" y="3071674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A58092FD-AAEB-CC08-D357-604954FAB53A}"/>
              </a:ext>
            </a:extLst>
          </p:cNvPr>
          <p:cNvSpPr/>
          <p:nvPr/>
        </p:nvSpPr>
        <p:spPr>
          <a:xfrm>
            <a:off x="2345921" y="4706644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34A7D6A-541F-0052-91B3-A3D911C66582}"/>
              </a:ext>
            </a:extLst>
          </p:cNvPr>
          <p:cNvSpPr/>
          <p:nvPr/>
        </p:nvSpPr>
        <p:spPr>
          <a:xfrm>
            <a:off x="2345920" y="6617917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A79A474F-6B99-74A5-A12F-AE268A75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0F616-050C-D61F-6D71-4DEADCE9DC2A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538A67-E124-BEAC-84B9-DE81BF16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998"/>
          </a:xfrm>
        </p:spPr>
        <p:txBody>
          <a:bodyPr>
            <a:normAutofit/>
          </a:bodyPr>
          <a:lstStyle/>
          <a:p>
            <a:pPr algn="ctr"/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TB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(la 100 000 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locuitori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)-NOI ŞI RECIDIVE-ÎNREGISTRATĂ ÎN 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202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b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COMPARATIV CU 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22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(I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b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(PNPSCT -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iul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FFCC99-D4F8-C3E6-EA8F-C1A070B79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767" y="1127465"/>
            <a:ext cx="11940465" cy="5730535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F4639AF-D258-892F-E917-1DE30ADEA4CB}"/>
              </a:ext>
            </a:extLst>
          </p:cNvPr>
          <p:cNvSpPr/>
          <p:nvPr/>
        </p:nvSpPr>
        <p:spPr>
          <a:xfrm>
            <a:off x="2248266" y="2130641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7E41D803-CF1D-6E77-A700-E96C24CEAD2E}"/>
              </a:ext>
            </a:extLst>
          </p:cNvPr>
          <p:cNvSpPr/>
          <p:nvPr/>
        </p:nvSpPr>
        <p:spPr>
          <a:xfrm>
            <a:off x="2248266" y="2592280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72368A1-6B20-27C2-278E-059EA028F977}"/>
              </a:ext>
            </a:extLst>
          </p:cNvPr>
          <p:cNvSpPr/>
          <p:nvPr/>
        </p:nvSpPr>
        <p:spPr>
          <a:xfrm>
            <a:off x="2248266" y="3053919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6E1FAA7-E15E-E9EC-A3DF-BF6652203F25}"/>
              </a:ext>
            </a:extLst>
          </p:cNvPr>
          <p:cNvSpPr/>
          <p:nvPr/>
        </p:nvSpPr>
        <p:spPr>
          <a:xfrm>
            <a:off x="2248265" y="5132774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305EA33-B6F7-F2C3-664A-6DDD81F63DFE}"/>
              </a:ext>
            </a:extLst>
          </p:cNvPr>
          <p:cNvSpPr/>
          <p:nvPr/>
        </p:nvSpPr>
        <p:spPr>
          <a:xfrm>
            <a:off x="2221626" y="5616027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9659933-E162-ED8C-A4F2-25870B83EF65}"/>
              </a:ext>
            </a:extLst>
          </p:cNvPr>
          <p:cNvSpPr/>
          <p:nvPr/>
        </p:nvSpPr>
        <p:spPr>
          <a:xfrm>
            <a:off x="2221627" y="6030898"/>
            <a:ext cx="326257" cy="19530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98C436-A196-31E2-D7E7-78BED04ED657}"/>
              </a:ext>
            </a:extLst>
          </p:cNvPr>
          <p:cNvSpPr/>
          <p:nvPr/>
        </p:nvSpPr>
        <p:spPr>
          <a:xfrm>
            <a:off x="2574522" y="4669654"/>
            <a:ext cx="2530138" cy="1953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760DCA-3BED-3186-350B-C128707E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NUMĂRUL CAZURILOR TB (NOI ȘI RECIDIVE) LA COPII (SUB 15 ANI) ÎN ROMÂNIA ÎNTRE ANII 2002-202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actualizată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TESSY –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sept.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2023</a:t>
            </a:r>
            <a:endParaRPr lang="en-US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68A86FB8-BB64-E5BD-65A0-AEA4AF0E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0CF7C-4A7D-09DF-2EA8-6956D97FA7D1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0B376E-D1F6-733C-0B2E-D400740F5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1" y="1196122"/>
            <a:ext cx="12147549" cy="58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5DB0FD-8CA7-6417-5488-7E0589E0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INCIDENȚA GLOBALĂ A TB LA COPII ÎN ROMÂNIA ÎNTRE 2002–202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PNPSCT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actualizată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TESSY –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sept. 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2023</a:t>
            </a:r>
            <a:endParaRPr lang="en-US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68020537-0E77-0A41-CF5D-FCFC6FE3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F101E-093D-FC80-26B3-27447704C9CC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098B3E-75AC-EF3E-725A-6E95AFDB6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53" y="1100830"/>
            <a:ext cx="11878323" cy="57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2A6DCA55-5856-4E1E-AF37-41FF726C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E170D-CE7C-8F0B-8FFF-A5B4A7FD108E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A87E0-6903-2F94-D551-2AEB11B417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TUBERCULOZĂ LA COPII -NOI ŞI RECIDIVE -ÎNREGISTRATĂ ÎN ANUL 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COMPARATIV CU ANUL 20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21 (I)</a:t>
            </a:r>
            <a:b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Date TB –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sept.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959B3-C1E5-BF83-E757-3E60B4C7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942" y="858156"/>
            <a:ext cx="11816178" cy="5999844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0BC62475-D0E1-64F2-3DCD-7412B144D3DB}"/>
              </a:ext>
            </a:extLst>
          </p:cNvPr>
          <p:cNvSpPr/>
          <p:nvPr/>
        </p:nvSpPr>
        <p:spPr>
          <a:xfrm>
            <a:off x="2052961" y="3846250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72CE6050-B745-25F9-4896-8158D1E93D97}"/>
              </a:ext>
            </a:extLst>
          </p:cNvPr>
          <p:cNvSpPr/>
          <p:nvPr/>
        </p:nvSpPr>
        <p:spPr>
          <a:xfrm>
            <a:off x="2052961" y="4358176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220FD2A-677A-9CF7-956E-BD3019CFE87E}"/>
              </a:ext>
            </a:extLst>
          </p:cNvPr>
          <p:cNvSpPr/>
          <p:nvPr/>
        </p:nvSpPr>
        <p:spPr>
          <a:xfrm>
            <a:off x="2052961" y="5822291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E2A89-1E62-FAF0-D9B7-7F8C0B564C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TUBERCULOZĂ LA COPII -NOI ŞI RECIDIVE -ÎNREGISTRATĂ ÎN ANUL 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COMPARATIV CU ANUL 20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21 (II)</a:t>
            </a:r>
            <a:b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Date TB –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sept.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1400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2130EA3D-8B65-C12F-B2EE-3477F294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2355BB-6D66-FDD0-3D97-8CA13AFA2295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E311DF-DF47-0E14-7162-F7826584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94" y="849528"/>
            <a:ext cx="11842812" cy="5906628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C4E5E346-4825-56A8-515B-A3475C3B265C}"/>
              </a:ext>
            </a:extLst>
          </p:cNvPr>
          <p:cNvSpPr/>
          <p:nvPr/>
        </p:nvSpPr>
        <p:spPr>
          <a:xfrm>
            <a:off x="1795509" y="2032987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22864-EBE2-6528-EEBB-E99465BE59EA}"/>
              </a:ext>
            </a:extLst>
          </p:cNvPr>
          <p:cNvSpPr/>
          <p:nvPr/>
        </p:nvSpPr>
        <p:spPr>
          <a:xfrm>
            <a:off x="2123983" y="2290439"/>
            <a:ext cx="2758735" cy="177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72ADCB3-48BA-9841-5756-A19CD43F6856}"/>
              </a:ext>
            </a:extLst>
          </p:cNvPr>
          <p:cNvSpPr/>
          <p:nvPr/>
        </p:nvSpPr>
        <p:spPr>
          <a:xfrm>
            <a:off x="1795509" y="2744340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BC35063-D2C4-37E3-C05B-AEDB9D0034FF}"/>
              </a:ext>
            </a:extLst>
          </p:cNvPr>
          <p:cNvSpPr/>
          <p:nvPr/>
        </p:nvSpPr>
        <p:spPr>
          <a:xfrm>
            <a:off x="1795509" y="299177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CA5507E-1DEE-15CF-CA8D-AEC464A975BE}"/>
              </a:ext>
            </a:extLst>
          </p:cNvPr>
          <p:cNvSpPr/>
          <p:nvPr/>
        </p:nvSpPr>
        <p:spPr>
          <a:xfrm>
            <a:off x="1795509" y="3198241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D78D3EE-641C-D62A-4023-D644EA7E0444}"/>
              </a:ext>
            </a:extLst>
          </p:cNvPr>
          <p:cNvSpPr/>
          <p:nvPr/>
        </p:nvSpPr>
        <p:spPr>
          <a:xfrm>
            <a:off x="1806607" y="341492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B3C41381-EC0F-EBAD-13A6-6300CB39E17E}"/>
              </a:ext>
            </a:extLst>
          </p:cNvPr>
          <p:cNvSpPr/>
          <p:nvPr/>
        </p:nvSpPr>
        <p:spPr>
          <a:xfrm>
            <a:off x="1806607" y="4085508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4DEEDEF-78E2-DB6D-BDE4-D6FAB0E466F9}"/>
              </a:ext>
            </a:extLst>
          </p:cNvPr>
          <p:cNvSpPr/>
          <p:nvPr/>
        </p:nvSpPr>
        <p:spPr>
          <a:xfrm>
            <a:off x="1808827" y="459743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4486A9-DC8E-880D-E0D4-A1668775DEDF}"/>
              </a:ext>
            </a:extLst>
          </p:cNvPr>
          <p:cNvSpPr/>
          <p:nvPr/>
        </p:nvSpPr>
        <p:spPr>
          <a:xfrm>
            <a:off x="2135081" y="4331412"/>
            <a:ext cx="2410286" cy="207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BBD4B60-D0CD-6B7B-FC76-A2A14B0320C7}"/>
              </a:ext>
            </a:extLst>
          </p:cNvPr>
          <p:cNvSpPr/>
          <p:nvPr/>
        </p:nvSpPr>
        <p:spPr>
          <a:xfrm>
            <a:off x="1806607" y="4776377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2255369E-A4FF-0813-F634-CD3AFC9B92BF}"/>
              </a:ext>
            </a:extLst>
          </p:cNvPr>
          <p:cNvSpPr/>
          <p:nvPr/>
        </p:nvSpPr>
        <p:spPr>
          <a:xfrm>
            <a:off x="1806607" y="4999208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FEA0D30-F045-D91A-0405-B06DED97A291}"/>
              </a:ext>
            </a:extLst>
          </p:cNvPr>
          <p:cNvSpPr/>
          <p:nvPr/>
        </p:nvSpPr>
        <p:spPr>
          <a:xfrm>
            <a:off x="1806607" y="527834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799CF33C-0C53-FEDA-CA5A-0FB4ABFE0323}"/>
              </a:ext>
            </a:extLst>
          </p:cNvPr>
          <p:cNvSpPr/>
          <p:nvPr/>
        </p:nvSpPr>
        <p:spPr>
          <a:xfrm>
            <a:off x="1795509" y="5525741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EE818B9-F06C-FCD7-5056-9A04F827EBE2}"/>
              </a:ext>
            </a:extLst>
          </p:cNvPr>
          <p:cNvSpPr/>
          <p:nvPr/>
        </p:nvSpPr>
        <p:spPr>
          <a:xfrm>
            <a:off x="1806607" y="5762747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61741E49-E2E8-BABC-5637-CC95383BD559}"/>
              </a:ext>
            </a:extLst>
          </p:cNvPr>
          <p:cNvSpPr/>
          <p:nvPr/>
        </p:nvSpPr>
        <p:spPr>
          <a:xfrm>
            <a:off x="1806607" y="5948890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8EEA9FC-1475-5DC9-C9E4-CB645F036FB2}"/>
              </a:ext>
            </a:extLst>
          </p:cNvPr>
          <p:cNvSpPr/>
          <p:nvPr/>
        </p:nvSpPr>
        <p:spPr>
          <a:xfrm>
            <a:off x="1806607" y="6180266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F6C52874-D488-25D2-2C62-68B5A2A383B3}"/>
              </a:ext>
            </a:extLst>
          </p:cNvPr>
          <p:cNvSpPr/>
          <p:nvPr/>
        </p:nvSpPr>
        <p:spPr>
          <a:xfrm>
            <a:off x="1806607" y="6378941"/>
            <a:ext cx="328474" cy="20799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0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50D677AA-E263-A2E4-DAF4-543BD1E5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1CC7D-0778-2B05-687D-162C5D4A5A8C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B0148C-D563-7101-6FBF-E9C9BB25C5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TUBERCULOZĂ LA COPII -NOI ŞI RECIDIVE -ÎNREGISTRATĂ ÎN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COMPARATIV CU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20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22 (I)</a:t>
            </a:r>
            <a:b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Date TB –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iul.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7C3C3-5851-1903-D99A-C2C86DD4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" y="888909"/>
            <a:ext cx="11771791" cy="5839611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584C01C2-E95B-10BA-05B3-CF868CFDD969}"/>
              </a:ext>
            </a:extLst>
          </p:cNvPr>
          <p:cNvSpPr/>
          <p:nvPr/>
        </p:nvSpPr>
        <p:spPr>
          <a:xfrm>
            <a:off x="1822141" y="3089429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15CE683B-1189-F5D0-14F3-26BDAE5C337D}"/>
              </a:ext>
            </a:extLst>
          </p:cNvPr>
          <p:cNvSpPr/>
          <p:nvPr/>
        </p:nvSpPr>
        <p:spPr>
          <a:xfrm>
            <a:off x="1806605" y="3790765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018F66-2C17-D606-82B5-B5780377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254" y="493031"/>
            <a:ext cx="10515600" cy="906463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Situația Covid-19 din 29 aug</a:t>
            </a:r>
            <a:br>
              <a:rPr lang="ro-RO" sz="3600" dirty="0"/>
            </a:br>
            <a:r>
              <a:rPr lang="ro-RO" sz="3600" dirty="0">
                <a:solidFill>
                  <a:srgbClr val="002060"/>
                </a:solidFill>
              </a:rPr>
              <a:t>La nivel mondial: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ADB57CC-E3C8-05F6-B3C7-DBF135F36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80610"/>
              </p:ext>
            </p:extLst>
          </p:nvPr>
        </p:nvGraphicFramePr>
        <p:xfrm>
          <a:off x="1555137" y="1399494"/>
          <a:ext cx="8622032" cy="514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508">
                  <a:extLst>
                    <a:ext uri="{9D8B030D-6E8A-4147-A177-3AD203B41FA5}">
                      <a16:colId xmlns:a16="http://schemas.microsoft.com/office/drawing/2014/main" val="1965044574"/>
                    </a:ext>
                  </a:extLst>
                </a:gridCol>
                <a:gridCol w="2155508">
                  <a:extLst>
                    <a:ext uri="{9D8B030D-6E8A-4147-A177-3AD203B41FA5}">
                      <a16:colId xmlns:a16="http://schemas.microsoft.com/office/drawing/2014/main" val="2043912522"/>
                    </a:ext>
                  </a:extLst>
                </a:gridCol>
                <a:gridCol w="2155508">
                  <a:extLst>
                    <a:ext uri="{9D8B030D-6E8A-4147-A177-3AD203B41FA5}">
                      <a16:colId xmlns:a16="http://schemas.microsoft.com/office/drawing/2014/main" val="4040848869"/>
                    </a:ext>
                  </a:extLst>
                </a:gridCol>
                <a:gridCol w="2155508">
                  <a:extLst>
                    <a:ext uri="{9D8B030D-6E8A-4147-A177-3AD203B41FA5}">
                      <a16:colId xmlns:a16="http://schemas.microsoft.com/office/drawing/2014/main" val="4187139939"/>
                    </a:ext>
                  </a:extLst>
                </a:gridCol>
              </a:tblGrid>
              <a:tr h="583406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solidFill>
                            <a:schemeClr val="tx1"/>
                          </a:solidFill>
                        </a:rPr>
                        <a:t>Nr cazuri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solidFill>
                            <a:schemeClr val="tx1"/>
                          </a:solidFill>
                        </a:rPr>
                        <a:t>Decese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617610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GLOBAL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694.527.298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6.911.188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1,00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748381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EUROPA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249.827.961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2.069.809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0,83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89310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ASIA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220.564.955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1.549.046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0,70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207159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AMERICA DE NORD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127.718.464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1.643.289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1,29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274818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AMERICA DE SUD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68.957.944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1.360.047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1,97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899087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AFRICA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12.836.684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258.825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2,02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237758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OCEANIA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14.620.569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30.157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/>
                        <a:t>0,21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5577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9CBE9F-31EC-1D85-0812-C4F23279B598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9" name="Picture 8" descr="Captură de ecran din 2018-11-30 la 07">
            <a:extLst>
              <a:ext uri="{FF2B5EF4-FFF2-40B4-BE49-F238E27FC236}">
                <a16:creationId xmlns:a16="http://schemas.microsoft.com/office/drawing/2014/main" id="{B78246E7-678F-C9F4-5840-A4A3C924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0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C5187E-2751-D24B-7952-D87518A893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INCIDENŢA CAZURILOR DE TUBERCULOZĂ LA COPII -NOI ŞI RECIDIVE -ÎNREGISTRATĂ ÎN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COMPARATIV CU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SEM. I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20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22 (II)</a:t>
            </a:r>
            <a:b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Date TB –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iul.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1400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C5EA7957-1A8C-7552-3C06-AF3F388B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4BA11-FD12-EBCF-D2A3-EC9831F2B599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6BCCCF-C243-E978-AA28-ADE81A2C2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63" y="941032"/>
            <a:ext cx="11674136" cy="5916967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D3F7C5E7-6F76-193B-9DD2-3DC95538DF0F}"/>
              </a:ext>
            </a:extLst>
          </p:cNvPr>
          <p:cNvSpPr/>
          <p:nvPr/>
        </p:nvSpPr>
        <p:spPr>
          <a:xfrm>
            <a:off x="1999695" y="1961966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21B458-5A07-48B9-F548-F9EF540CAC5E}"/>
              </a:ext>
            </a:extLst>
          </p:cNvPr>
          <p:cNvSpPr/>
          <p:nvPr/>
        </p:nvSpPr>
        <p:spPr>
          <a:xfrm>
            <a:off x="2352583" y="1731146"/>
            <a:ext cx="2459114" cy="257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8D009D7-9C3E-CF7D-2331-A28301C5C80E}"/>
              </a:ext>
            </a:extLst>
          </p:cNvPr>
          <p:cNvSpPr/>
          <p:nvPr/>
        </p:nvSpPr>
        <p:spPr>
          <a:xfrm>
            <a:off x="1999695" y="2219418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7837896-F9E7-7A18-61AC-560775766397}"/>
              </a:ext>
            </a:extLst>
          </p:cNvPr>
          <p:cNvSpPr/>
          <p:nvPr/>
        </p:nvSpPr>
        <p:spPr>
          <a:xfrm>
            <a:off x="1999695" y="2476870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CA9DFAF-DEA4-2C99-C1C1-23B3B6567397}"/>
              </a:ext>
            </a:extLst>
          </p:cNvPr>
          <p:cNvSpPr/>
          <p:nvPr/>
        </p:nvSpPr>
        <p:spPr>
          <a:xfrm>
            <a:off x="1961965" y="292075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59797-E0AE-FF01-0D2B-3268CEC0454A}"/>
              </a:ext>
            </a:extLst>
          </p:cNvPr>
          <p:cNvSpPr/>
          <p:nvPr/>
        </p:nvSpPr>
        <p:spPr>
          <a:xfrm>
            <a:off x="2352583" y="2654423"/>
            <a:ext cx="2104007" cy="257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3FA0E0F-58A5-F614-2701-40DEDF773034}"/>
              </a:ext>
            </a:extLst>
          </p:cNvPr>
          <p:cNvSpPr/>
          <p:nvPr/>
        </p:nvSpPr>
        <p:spPr>
          <a:xfrm>
            <a:off x="1961965" y="5113538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44315CA-2668-9FBA-7FB3-9C05496C7B2D}"/>
              </a:ext>
            </a:extLst>
          </p:cNvPr>
          <p:cNvSpPr/>
          <p:nvPr/>
        </p:nvSpPr>
        <p:spPr>
          <a:xfrm>
            <a:off x="1999695" y="5557420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8B897B-EA2E-D7E5-47E9-B0D23EE403CE}"/>
              </a:ext>
            </a:extLst>
          </p:cNvPr>
          <p:cNvSpPr/>
          <p:nvPr/>
        </p:nvSpPr>
        <p:spPr>
          <a:xfrm>
            <a:off x="2441359" y="5291091"/>
            <a:ext cx="2015231" cy="257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63D4CEC-365A-6074-3994-DF9D3857CA95}"/>
              </a:ext>
            </a:extLst>
          </p:cNvPr>
          <p:cNvSpPr/>
          <p:nvPr/>
        </p:nvSpPr>
        <p:spPr>
          <a:xfrm>
            <a:off x="1990817" y="581487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D1FBA9F5-8E3E-470D-CDA9-87A3EA6825B8}"/>
              </a:ext>
            </a:extLst>
          </p:cNvPr>
          <p:cNvSpPr/>
          <p:nvPr/>
        </p:nvSpPr>
        <p:spPr>
          <a:xfrm>
            <a:off x="1961965" y="6262875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6D9308C-D46E-B148-BC20-4268433829FC}"/>
              </a:ext>
            </a:extLst>
          </p:cNvPr>
          <p:cNvSpPr/>
          <p:nvPr/>
        </p:nvSpPr>
        <p:spPr>
          <a:xfrm>
            <a:off x="1961965" y="6529204"/>
            <a:ext cx="328474" cy="1775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E78A7A-FF36-AC8B-7C6A-7FFDE38C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PREVALENȚA MAXIMĂ A TB ÎN ROMÂNIA, ÎN PERIOADA 2002-202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PNPSCT </a:t>
            </a:r>
            <a:b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–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date –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iul.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2E70DA6E-2049-D949-1B6B-0E7B6A30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3E3DC-7F1D-2B78-EEBB-FE0BDFBF0799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BC0A05-B8A7-E845-59A5-0B292A9EC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431" y="1100832"/>
            <a:ext cx="12005569" cy="5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0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F5CEE169-4150-A48A-E933-663B4E2E8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261" y="579136"/>
            <a:ext cx="10515600" cy="480131"/>
          </a:xfrm>
        </p:spPr>
        <p:txBody>
          <a:bodyPr>
            <a:spAutoFit/>
          </a:bodyPr>
          <a:lstStyle/>
          <a:p>
            <a:pPr algn="ctr" eaLnBrk="1" hangingPunct="1"/>
            <a:r>
              <a:rPr lang="ro-RO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RATA MORTALITĂȚII TB ÎN ROMÂNIA ÎN PERIOADA 2000-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o-RO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2F1048-2D0B-D2E3-2778-867F4C664150}"/>
              </a:ext>
            </a:extLst>
          </p:cNvPr>
          <p:cNvSpPr txBox="1">
            <a:spLocks/>
          </p:cNvSpPr>
          <p:nvPr/>
        </p:nvSpPr>
        <p:spPr>
          <a:xfrm>
            <a:off x="44451" y="6556605"/>
            <a:ext cx="8229600" cy="427037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b="1" i="1" dirty="0" err="1">
                <a:latin typeface="+mn-lt"/>
                <a:cs typeface="Times New Roman" panose="02020603050405020304" pitchFamily="18" charset="0"/>
              </a:rPr>
              <a:t>Sursa</a:t>
            </a:r>
            <a:r>
              <a:rPr lang="en-US" sz="1600" b="1" i="1" dirty="0">
                <a:latin typeface="+mn-lt"/>
                <a:cs typeface="Times New Roman" panose="02020603050405020304" pitchFamily="18" charset="0"/>
              </a:rPr>
              <a:t>: INS (</a:t>
            </a:r>
            <a:r>
              <a:rPr lang="en-US" sz="1600" b="1" i="1" dirty="0" err="1">
                <a:latin typeface="+mn-lt"/>
                <a:cs typeface="Times New Roman" panose="02020603050405020304" pitchFamily="18" charset="0"/>
              </a:rPr>
              <a:t>iul</a:t>
            </a:r>
            <a:r>
              <a:rPr lang="en-US" sz="1600" b="1" i="1" dirty="0">
                <a:latin typeface="+mn-lt"/>
                <a:cs typeface="Times New Roman" panose="02020603050405020304" pitchFamily="18" charset="0"/>
              </a:rPr>
              <a:t>. 2023)</a:t>
            </a:r>
            <a:br>
              <a:rPr lang="ro-RO" sz="1600" b="1" i="1" dirty="0">
                <a:latin typeface="+mn-lt"/>
                <a:cs typeface="Times New Roman" panose="02020603050405020304" pitchFamily="18" charset="0"/>
              </a:rPr>
            </a:br>
            <a:endParaRPr lang="en-US" sz="1800" b="1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 descr="Captură de ecran din 2018-11-30 la 07">
            <a:extLst>
              <a:ext uri="{FF2B5EF4-FFF2-40B4-BE49-F238E27FC236}">
                <a16:creationId xmlns:a16="http://schemas.microsoft.com/office/drawing/2014/main" id="{CCD568F6-B7CD-3D36-0D6D-FE2774EA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BC253-A9C0-10A4-A9D8-B76CAA07C2C9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E51795-025B-B740-31FD-E719AEA30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411" y="1059267"/>
            <a:ext cx="11807300" cy="5643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554342-9850-5431-80DC-666B61A6C2FE}"/>
              </a:ext>
            </a:extLst>
          </p:cNvPr>
          <p:cNvSpPr txBox="1"/>
          <p:nvPr/>
        </p:nvSpPr>
        <p:spPr>
          <a:xfrm>
            <a:off x="10147177" y="4427283"/>
            <a:ext cx="241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0" i="0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en-US" sz="1800" b="0" i="0" strike="noStrike" dirty="0">
                <a:solidFill>
                  <a:srgbClr val="000000"/>
                </a:solidFill>
                <a:effectLst/>
              </a:rPr>
              <a:t>784</a:t>
            </a:r>
            <a:r>
              <a:rPr lang="en-US" dirty="0"/>
              <a:t> </a:t>
            </a:r>
            <a:r>
              <a:rPr lang="ro-RO" dirty="0"/>
              <a:t>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829</a:t>
            </a:r>
            <a:r>
              <a:rPr lang="en-US" dirty="0"/>
              <a:t> </a:t>
            </a:r>
            <a:r>
              <a:rPr lang="ro-RO" dirty="0"/>
              <a:t>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755</a:t>
            </a:r>
            <a:r>
              <a:rPr lang="ro-RO" sz="1800" b="0" i="0" u="none" strike="noStrike" dirty="0">
                <a:solidFill>
                  <a:srgbClr val="000000"/>
                </a:solidFill>
                <a:effectLst/>
              </a:rPr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10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E23015-A520-0D98-7696-D0305AA7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105784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SITUAȚIA TESTĂRILOR HIV PRINTRE CAZURILE TB, ÎN PERIOADA 2010-20</a:t>
            </a:r>
            <a:r>
              <a:rPr lang="ro-RO" sz="2000" b="1" dirty="0">
                <a:latin typeface="+mn-lt"/>
              </a:rPr>
              <a:t>22</a:t>
            </a:r>
            <a:r>
              <a:rPr lang="en-US" sz="2000" b="1" dirty="0">
                <a:latin typeface="+mn-lt"/>
              </a:rPr>
              <a:t> ȘI ANUL 2005 </a:t>
            </a:r>
            <a:br>
              <a:rPr lang="en-US" sz="2000" b="1" dirty="0">
                <a:latin typeface="+mn-lt"/>
              </a:rPr>
            </a:br>
            <a:r>
              <a:rPr lang="en-US" sz="1100" b="1" dirty="0">
                <a:latin typeface="+mn-lt"/>
              </a:rPr>
              <a:t>PNPSCT </a:t>
            </a:r>
            <a:r>
              <a:rPr lang="en-US" sz="1100" b="1" dirty="0" err="1">
                <a:latin typeface="+mn-lt"/>
              </a:rPr>
              <a:t>Baza</a:t>
            </a:r>
            <a:r>
              <a:rPr lang="en-US" sz="1100" b="1" dirty="0">
                <a:latin typeface="+mn-lt"/>
              </a:rPr>
              <a:t> </a:t>
            </a:r>
            <a:r>
              <a:rPr lang="en-US" sz="1100" b="1" dirty="0" err="1">
                <a:latin typeface="+mn-lt"/>
              </a:rPr>
              <a:t>Națională</a:t>
            </a:r>
            <a:r>
              <a:rPr lang="en-US" sz="1100" b="1" dirty="0">
                <a:latin typeface="+mn-lt"/>
              </a:rPr>
              <a:t> de Date TB </a:t>
            </a:r>
            <a:r>
              <a:rPr lang="en-US" sz="1100" b="1" dirty="0" err="1">
                <a:latin typeface="+mn-lt"/>
              </a:rPr>
              <a:t>și</a:t>
            </a:r>
            <a:r>
              <a:rPr lang="en-US" sz="1100" b="1" dirty="0">
                <a:latin typeface="+mn-lt"/>
              </a:rPr>
              <a:t> date </a:t>
            </a:r>
            <a:r>
              <a:rPr lang="en-US" sz="1100" b="1" dirty="0" err="1">
                <a:latin typeface="+mn-lt"/>
              </a:rPr>
              <a:t>pentru</a:t>
            </a:r>
            <a:r>
              <a:rPr lang="en-US" sz="1100" b="1" dirty="0">
                <a:latin typeface="+mn-lt"/>
              </a:rPr>
              <a:t> TESS</a:t>
            </a:r>
            <a:r>
              <a:rPr lang="ro-RO" sz="1100" b="1" dirty="0">
                <a:latin typeface="+mn-lt"/>
              </a:rPr>
              <a:t>Y –</a:t>
            </a:r>
            <a:r>
              <a:rPr lang="en-US" sz="1100" b="1" dirty="0">
                <a:latin typeface="+mn-lt"/>
              </a:rPr>
              <a:t> sept. 202</a:t>
            </a:r>
            <a:r>
              <a:rPr lang="ro-RO" sz="1100" b="1" dirty="0">
                <a:latin typeface="+mn-lt"/>
              </a:rPr>
              <a:t>3</a:t>
            </a:r>
            <a:endParaRPr lang="en-US" sz="1100" b="1" dirty="0">
              <a:latin typeface="+mn-lt"/>
            </a:endParaRPr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22344BFF-1E30-56C2-3A7E-48FABC37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F8751-D7CE-D702-3BC0-C161DFE77788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DD2E42-30A2-F173-CEE8-C098C2273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697" y="1074198"/>
            <a:ext cx="11523216" cy="56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7B01C4-168C-D398-153B-48177F7B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94" y="625262"/>
            <a:ext cx="10515600" cy="75346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P</a:t>
            </a:r>
            <a:r>
              <a:rPr lang="ro-RO" sz="2000" b="1" dirty="0">
                <a:latin typeface="+mn-lt"/>
              </a:rPr>
              <a:t>ACIENȚI CU TB CARE AU FOST TESTAȚI PRIN METODE GENETICE LA MOMENTUL DIAGNOSTICULUI </a:t>
            </a:r>
            <a:br>
              <a:rPr lang="en-US" sz="2000" b="1" dirty="0">
                <a:latin typeface="+mn-lt"/>
              </a:rPr>
            </a:br>
            <a:r>
              <a:rPr lang="ro-RO" sz="1400" b="1" dirty="0">
                <a:latin typeface="+mn-lt"/>
                <a:cs typeface="Times New Roman" pitchFamily="18" charset="0"/>
              </a:rPr>
              <a:t>PNPSCT </a:t>
            </a:r>
            <a:r>
              <a:rPr lang="en-US" altLang="en-US" sz="1400" b="1" dirty="0">
                <a:latin typeface="+mn-lt"/>
                <a:cs typeface="Times New Roman" pitchFamily="18" charset="0"/>
              </a:rPr>
              <a:t>– B</a:t>
            </a:r>
            <a:r>
              <a:rPr lang="ro-RO" altLang="en-US" sz="1400" b="1" dirty="0">
                <a:latin typeface="+mn-lt"/>
                <a:cs typeface="Times New Roman" pitchFamily="18" charset="0"/>
              </a:rPr>
              <a:t>aza de date  </a:t>
            </a:r>
            <a:r>
              <a:rPr lang="en-US" altLang="en-US" sz="1400" b="1" dirty="0" err="1">
                <a:latin typeface="+mn-lt"/>
                <a:cs typeface="Times New Roman" pitchFamily="18" charset="0"/>
              </a:rPr>
              <a:t>actualizat</a:t>
            </a:r>
            <a:r>
              <a:rPr lang="ro-RO" altLang="en-US" sz="1400" b="1" dirty="0">
                <a:latin typeface="+mn-lt"/>
                <a:cs typeface="Times New Roman" pitchFamily="18" charset="0"/>
              </a:rPr>
              <a:t>ă</a:t>
            </a:r>
            <a:r>
              <a:rPr lang="en-US" altLang="en-US" sz="1400" b="1" dirty="0">
                <a:latin typeface="+mn-lt"/>
                <a:cs typeface="Times New Roman" pitchFamily="18" charset="0"/>
              </a:rPr>
              <a:t> </a:t>
            </a:r>
            <a:r>
              <a:rPr lang="en-US" altLang="en-US" sz="1400" b="1" dirty="0" err="1">
                <a:latin typeface="+mn-lt"/>
                <a:cs typeface="Times New Roman" pitchFamily="18" charset="0"/>
              </a:rPr>
              <a:t>pentru</a:t>
            </a:r>
            <a:r>
              <a:rPr lang="ro-RO" altLang="en-US" sz="1400" b="1" dirty="0">
                <a:latin typeface="+mn-lt"/>
                <a:cs typeface="Times New Roman" pitchFamily="18" charset="0"/>
              </a:rPr>
              <a:t> raporta</a:t>
            </a:r>
            <a:r>
              <a:rPr lang="en-US" altLang="en-US" sz="1400" b="1" dirty="0">
                <a:latin typeface="+mn-lt"/>
                <a:cs typeface="Times New Roman" pitchFamily="18" charset="0"/>
              </a:rPr>
              <a:t>r</a:t>
            </a:r>
            <a:r>
              <a:rPr lang="ro-RO" altLang="en-US" sz="1400" b="1" dirty="0">
                <a:latin typeface="+mn-lt"/>
                <a:cs typeface="Times New Roman" pitchFamily="18" charset="0"/>
              </a:rPr>
              <a:t>e la TESSY –sept 20</a:t>
            </a:r>
            <a:r>
              <a:rPr lang="en-US" altLang="en-US" sz="1400" b="1" dirty="0">
                <a:latin typeface="+mn-lt"/>
                <a:cs typeface="Times New Roman" pitchFamily="18" charset="0"/>
              </a:rPr>
              <a:t>2</a:t>
            </a:r>
            <a:r>
              <a:rPr lang="ro-RO" altLang="en-US" sz="1400" b="1" dirty="0">
                <a:latin typeface="+mn-lt"/>
                <a:cs typeface="Times New Roman" pitchFamily="18" charset="0"/>
              </a:rPr>
              <a:t>3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233894E9-E0E2-3D99-562B-E70977CD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3A84A-67A9-DE15-C1C4-F846B54257E4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E008E-B963-3940-3A7A-4C0317532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01" y="1720809"/>
            <a:ext cx="8474174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2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008A65-0168-E9AA-DD24-5BA4B903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rmAutofit/>
          </a:bodyPr>
          <a:lstStyle/>
          <a:p>
            <a:pPr algn="ctr"/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EVOLUȚIA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NUMĂRUL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CAZURI MDR / XDR-TB ÎNREGISTRATE ÎN ROMÂNIA ÎN PERIOADA 2008 -202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PNPSCT –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actualizată</a:t>
            </a:r>
            <a:r>
              <a:rPr lang="ro-RO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ro-RO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raportare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la TESSY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sept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ro-RO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2023</a:t>
            </a:r>
            <a:endParaRPr lang="en-US" sz="1400" dirty="0"/>
          </a:p>
        </p:txBody>
      </p:sp>
      <p:pic>
        <p:nvPicPr>
          <p:cNvPr id="7" name="Picture 6" descr="Captură de ecran din 2018-11-30 la 07">
            <a:extLst>
              <a:ext uri="{FF2B5EF4-FFF2-40B4-BE49-F238E27FC236}">
                <a16:creationId xmlns:a16="http://schemas.microsoft.com/office/drawing/2014/main" id="{B9773141-2017-2AD6-94CF-75D67085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D5505-7895-2CD2-00A5-2F541FE5314B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39DF6-4450-5465-DD69-F7550544F9D6}"/>
              </a:ext>
            </a:extLst>
          </p:cNvPr>
          <p:cNvSpPr txBox="1"/>
          <p:nvPr/>
        </p:nvSpPr>
        <p:spPr>
          <a:xfrm>
            <a:off x="358805" y="5742624"/>
            <a:ext cx="602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</a:t>
            </a:r>
            <a:r>
              <a:rPr lang="ro-RO" b="1" dirty="0"/>
              <a:t>ărul de cazuri TB-RR în perioada 2014-2022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E191D-6672-1198-B404-B888B52F9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" y="991135"/>
            <a:ext cx="9596761" cy="4622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40653B-02D8-3495-4EB9-0FC41D884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7" y="6017949"/>
            <a:ext cx="9839797" cy="774259"/>
          </a:xfrm>
          <a:prstGeom prst="rect">
            <a:avLst/>
          </a:prstGeom>
        </p:spPr>
      </p:pic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328C6763-AE10-993A-9825-14E311B5E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85919"/>
              </p:ext>
            </p:extLst>
          </p:nvPr>
        </p:nvGraphicFramePr>
        <p:xfrm>
          <a:off x="6096000" y="5312941"/>
          <a:ext cx="6024240" cy="75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82">
                  <a:extLst>
                    <a:ext uri="{9D8B030D-6E8A-4147-A177-3AD203B41FA5}">
                      <a16:colId xmlns:a16="http://schemas.microsoft.com/office/drawing/2014/main" val="908140077"/>
                    </a:ext>
                  </a:extLst>
                </a:gridCol>
                <a:gridCol w="713338">
                  <a:extLst>
                    <a:ext uri="{9D8B030D-6E8A-4147-A177-3AD203B41FA5}">
                      <a16:colId xmlns:a16="http://schemas.microsoft.com/office/drawing/2014/main" val="1405424568"/>
                    </a:ext>
                  </a:extLst>
                </a:gridCol>
                <a:gridCol w="722483">
                  <a:extLst>
                    <a:ext uri="{9D8B030D-6E8A-4147-A177-3AD203B41FA5}">
                      <a16:colId xmlns:a16="http://schemas.microsoft.com/office/drawing/2014/main" val="3407358064"/>
                    </a:ext>
                  </a:extLst>
                </a:gridCol>
                <a:gridCol w="731629">
                  <a:extLst>
                    <a:ext uri="{9D8B030D-6E8A-4147-A177-3AD203B41FA5}">
                      <a16:colId xmlns:a16="http://schemas.microsoft.com/office/drawing/2014/main" val="4114240655"/>
                    </a:ext>
                  </a:extLst>
                </a:gridCol>
                <a:gridCol w="697328">
                  <a:extLst>
                    <a:ext uri="{9D8B030D-6E8A-4147-A177-3AD203B41FA5}">
                      <a16:colId xmlns:a16="http://schemas.microsoft.com/office/drawing/2014/main" val="1671805199"/>
                    </a:ext>
                  </a:extLst>
                </a:gridCol>
                <a:gridCol w="732645">
                  <a:extLst>
                    <a:ext uri="{9D8B030D-6E8A-4147-A177-3AD203B41FA5}">
                      <a16:colId xmlns:a16="http://schemas.microsoft.com/office/drawing/2014/main" val="169237652"/>
                    </a:ext>
                  </a:extLst>
                </a:gridCol>
                <a:gridCol w="716635">
                  <a:extLst>
                    <a:ext uri="{9D8B030D-6E8A-4147-A177-3AD203B41FA5}">
                      <a16:colId xmlns:a16="http://schemas.microsoft.com/office/drawing/2014/main" val="1811683607"/>
                    </a:ext>
                  </a:extLst>
                </a:gridCol>
              </a:tblGrid>
              <a:tr h="385619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0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pre-XDR-TB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606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B9D5B6-A1C9-ACC2-6239-CC5850D43150}"/>
              </a:ext>
            </a:extLst>
          </p:cNvPr>
          <p:cNvSpPr txBox="1"/>
          <p:nvPr/>
        </p:nvSpPr>
        <p:spPr>
          <a:xfrm>
            <a:off x="6992645" y="4977262"/>
            <a:ext cx="602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</a:t>
            </a:r>
            <a:r>
              <a:rPr lang="ro-RO" b="1" dirty="0"/>
              <a:t>ărul de cazuri pre-XDR-TB în perioada 2017-2022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695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319D7B8B-C6E3-A894-16E7-45BEFF5D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F0B6BE-DA30-28C7-A9E2-15252D44FEAA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6318CC-8C7B-8DBE-3E01-59501095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NUMĂRUL DE CAZURI DE TUBERCULOZĂ MDR -NOI ŞI RETRATAMENTE –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trim. I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COMPARATIV CU 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trim. I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22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(I)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– iul.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)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2ADAAD-931F-5EAF-9836-6269EEDA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272" y="1083076"/>
            <a:ext cx="11248008" cy="58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6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B44FE3-08CE-C643-F373-8698ED8B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76" y="775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NUMĂRUL DE CAZURI DE TUBERCULOZĂ MDR -NOI ŞI RETRATAMENTE –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trim. I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COMPARATIV CU 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trim. I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22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(II)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ro-RO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– iul.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)</a:t>
            </a:r>
            <a:endParaRPr lang="en-US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65DE9BB1-E537-05B6-30C5-39133E12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71852D-0E1F-C046-F867-15BB5C44F03B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0F9D2C-3402-F53D-4733-7E4D1A96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97" y="1012054"/>
            <a:ext cx="11508404" cy="57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FE98-5082-075B-11A5-3F4583CC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2000" b="1" dirty="0">
                <a:latin typeface="+mn-lt"/>
                <a:cs typeface="Times New Roman" pitchFamily="18" charset="0"/>
              </a:rPr>
              <a:t>REZULTATUL LA TRATAMENT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AL CAZURILOR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PULMONARE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* CONFIRMATE 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 (C + 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 și M 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+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 cu NUCLA)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,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  ÎN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REGISTRATE 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ÎN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 ANUL 20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21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 (CU EXCEPTIA MDR) 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ȘI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 A CAZURILOR MDR-TB PULMONARE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* ÎN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REGISTRATE 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ÎN</a:t>
            </a:r>
            <a:r>
              <a:rPr lang="en-US" altLang="en-US" sz="2000" b="1" dirty="0">
                <a:latin typeface="+mn-lt"/>
                <a:cs typeface="Times New Roman" pitchFamily="18" charset="0"/>
              </a:rPr>
              <a:t> ANUL 20</a:t>
            </a:r>
            <a:r>
              <a:rPr lang="ro-RO" altLang="en-US" sz="2000" b="1" dirty="0">
                <a:latin typeface="+mn-lt"/>
                <a:cs typeface="Times New Roman" pitchFamily="18" charset="0"/>
              </a:rPr>
              <a:t>20</a:t>
            </a:r>
            <a:br>
              <a:rPr lang="en-US" altLang="en-US" sz="2000" b="1" dirty="0">
                <a:latin typeface="+mn-lt"/>
                <a:cs typeface="Times New Roman" pitchFamily="18" charset="0"/>
              </a:rPr>
            </a:br>
            <a:r>
              <a:rPr lang="ro-RO" sz="1400" b="1" dirty="0">
                <a:latin typeface="+mn-lt"/>
                <a:cs typeface="Arial" pitchFamily="34" charset="0"/>
              </a:rPr>
              <a:t>PNPSCT – </a:t>
            </a:r>
            <a:r>
              <a:rPr lang="vi-VN" sz="1400" b="1" dirty="0">
                <a:latin typeface="Calibri" panose="020F0502020204030204" pitchFamily="34" charset="0"/>
                <a:cs typeface="Calibri" panose="020F0502020204030204" pitchFamily="34" charset="0"/>
              </a:rPr>
              <a:t>Baza Națională de Date TB actualiza</a:t>
            </a:r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tă sept. 2023- date provizorii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aptură de ecran din 2018-11-30 la 07">
            <a:extLst>
              <a:ext uri="{FF2B5EF4-FFF2-40B4-BE49-F238E27FC236}">
                <a16:creationId xmlns:a16="http://schemas.microsoft.com/office/drawing/2014/main" id="{146479BD-575B-859C-16D8-CA1F8314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6F95F-50CD-A76E-F668-AAC4FE76280F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B60A3-D32F-DC57-C591-6C01413756DE}"/>
              </a:ext>
            </a:extLst>
          </p:cNvPr>
          <p:cNvSpPr txBox="1"/>
          <p:nvPr/>
        </p:nvSpPr>
        <p:spPr>
          <a:xfrm>
            <a:off x="0" y="6596390"/>
            <a:ext cx="3336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/>
              <a:t>*Fără TB diseminată</a:t>
            </a:r>
            <a:endParaRPr lang="en-US" sz="11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BB961-683C-04E7-C0C6-E34B5F5DA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43343"/>
            <a:ext cx="12073631" cy="52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BC4B-8FA1-EF3F-0934-9147B33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0" y="888907"/>
            <a:ext cx="10515600" cy="849313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rgbClr val="002060"/>
                </a:solidFill>
              </a:rPr>
              <a:t>La nivelul României: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264151-4B4C-7667-9903-908774AB1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013864"/>
              </p:ext>
            </p:extLst>
          </p:nvPr>
        </p:nvGraphicFramePr>
        <p:xfrm>
          <a:off x="150920" y="1825624"/>
          <a:ext cx="11850578" cy="290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838">
                  <a:extLst>
                    <a:ext uri="{9D8B030D-6E8A-4147-A177-3AD203B41FA5}">
                      <a16:colId xmlns:a16="http://schemas.microsoft.com/office/drawing/2014/main" val="290729460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524716996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91171821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83815109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49520145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829367047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354563035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805586174"/>
                    </a:ext>
                  </a:extLst>
                </a:gridCol>
                <a:gridCol w="1405888">
                  <a:extLst>
                    <a:ext uri="{9D8B030D-6E8A-4147-A177-3AD203B41FA5}">
                      <a16:colId xmlns:a16="http://schemas.microsoft.com/office/drawing/2014/main" val="1936808931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2107331"/>
                    </a:ext>
                  </a:extLst>
                </a:gridCol>
              </a:tblGrid>
              <a:tr h="1237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Total cazuri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Total decese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Total recuperați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Total cazuri active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Total cazuri critice și severe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Cazuri per 1 milion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Decese per 1 milion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Nr total teste PCR+ teste rapide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Nr teste per 1 milion populație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39425"/>
                  </a:ext>
                </a:extLst>
              </a:tr>
              <a:tr h="390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17 aug. 2023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3.410.957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68.262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3.341.735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960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179.222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3.587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27.797.752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1.460.631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85796"/>
                  </a:ext>
                </a:extLst>
              </a:tr>
              <a:tr h="390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62.081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484032"/>
                  </a:ext>
                </a:extLst>
              </a:tr>
              <a:tr h="390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29 aug. 2023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3.420.503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68.274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3.342.633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6.274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41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179.555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3.587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27.859.833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1.462.693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179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DF60AC-C0EE-FD54-A086-20D9F03BD8D6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269A2713-2B79-7889-2D78-B0C71359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0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F3FB-BC7B-FF42-4B76-2B498D38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F4755-7F80-21BF-B2E0-215A8CA41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" y="523783"/>
            <a:ext cx="11638625" cy="6062386"/>
          </a:xfrm>
          <a:prstGeom prst="rect">
            <a:avLst/>
          </a:prstGeom>
        </p:spPr>
      </p:pic>
      <p:pic>
        <p:nvPicPr>
          <p:cNvPr id="2" name="Picture 1" descr="Captură de ecran din 2018-11-30 la 07">
            <a:extLst>
              <a:ext uri="{FF2B5EF4-FFF2-40B4-BE49-F238E27FC236}">
                <a16:creationId xmlns:a16="http://schemas.microsoft.com/office/drawing/2014/main" id="{02671203-4D7F-2D54-4D88-36C25434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5FB3A-2783-B246-9DA9-810470384B9C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62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Chart 1"/>
          <p:cNvGraphicFramePr>
            <a:graphicFrameLocks/>
          </p:cNvGraphicFramePr>
          <p:nvPr/>
        </p:nvGraphicFramePr>
        <p:xfrm>
          <a:off x="542425" y="708449"/>
          <a:ext cx="10572824" cy="603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614903" imgH="2755631" progId="Excel.Sheet.8">
                  <p:embed/>
                </p:oleObj>
              </mc:Choice>
              <mc:Fallback>
                <p:oleObj name="Chart" r:id="rId3" imgW="5614903" imgH="2755631" progId="Excel.Sheet.8">
                  <p:embed/>
                  <p:pic>
                    <p:nvPicPr>
                      <p:cNvPr id="17409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25" y="708449"/>
                        <a:ext cx="10572824" cy="6030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Captură de ecran din 2018-11-30 la 07">
            <a:extLst>
              <a:ext uri="{FF2B5EF4-FFF2-40B4-BE49-F238E27FC236}">
                <a16:creationId xmlns:a16="http://schemas.microsoft.com/office/drawing/2014/main" id="{C7A5B24A-25CA-83B4-2F49-D8B3612B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99B18F-83FA-0412-2FB0-279A5AD552E2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45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1EB6C6-98D4-72BB-4F2E-DE66EE9E8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03" y="523784"/>
            <a:ext cx="10644326" cy="6152224"/>
          </a:xfrm>
        </p:spPr>
      </p:pic>
      <p:pic>
        <p:nvPicPr>
          <p:cNvPr id="2" name="Picture 1" descr="Captură de ecran din 2018-11-30 la 07">
            <a:extLst>
              <a:ext uri="{FF2B5EF4-FFF2-40B4-BE49-F238E27FC236}">
                <a16:creationId xmlns:a16="http://schemas.microsoft.com/office/drawing/2014/main" id="{0576EDB3-73F9-15A5-46FF-E6FD4ED0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EFE26-3875-EA07-A7FA-F6CDEBE50577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084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̆ de ecran din 2018-11-30 la 07">
            <a:extLst>
              <a:ext uri="{FF2B5EF4-FFF2-40B4-BE49-F238E27FC236}">
                <a16:creationId xmlns:a16="http://schemas.microsoft.com/office/drawing/2014/main" id="{CDECA1FA-168B-6E7C-A4FA-C2A6F525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33ABD-3EF0-F183-51DB-44F88CAA351B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712E9-9A40-3B5C-848B-5DAAFDFD3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6" y="523782"/>
            <a:ext cx="11841227" cy="62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FA437-BFB5-2844-5663-172249FB7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5" y="523782"/>
            <a:ext cx="10838329" cy="6334217"/>
          </a:xfrm>
          <a:prstGeom prst="rect">
            <a:avLst/>
          </a:prstGeom>
        </p:spPr>
      </p:pic>
      <p:pic>
        <p:nvPicPr>
          <p:cNvPr id="2" name="Picture 1" descr="Captură de ecran din 2018-11-30 la 07">
            <a:extLst>
              <a:ext uri="{FF2B5EF4-FFF2-40B4-BE49-F238E27FC236}">
                <a16:creationId xmlns:a16="http://schemas.microsoft.com/office/drawing/2014/main" id="{EBCC868E-6189-A8A1-965F-16E26914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540CA-D551-19C0-180C-ADA2D2276A0C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42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342B90-F4AA-33B1-47A6-538D41C0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2" y="460417"/>
            <a:ext cx="10288480" cy="735706"/>
          </a:xfrm>
        </p:spPr>
        <p:txBody>
          <a:bodyPr/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NUMĂRUL CAZURILOR NOI ȘI A RECIDIVELOR ÎNREGISTRATE ÎN ROMÂNIA ÎN PERIOADA 2002-202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b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PNPSCT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Baza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Națională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Date TB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actualizată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TESSY -sept.202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pic>
        <p:nvPicPr>
          <p:cNvPr id="6" name="Picture 5" descr="Captură de ecran din 2018-11-30 la 07">
            <a:extLst>
              <a:ext uri="{FF2B5EF4-FFF2-40B4-BE49-F238E27FC236}">
                <a16:creationId xmlns:a16="http://schemas.microsoft.com/office/drawing/2014/main" id="{8D779F02-949B-F09F-88A3-717487BC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510686" cy="5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4AF795-E3D9-77CF-B332-B46EF7C12170}"/>
              </a:ext>
            </a:extLst>
          </p:cNvPr>
          <p:cNvSpPr txBox="1"/>
          <p:nvPr/>
        </p:nvSpPr>
        <p:spPr>
          <a:xfrm>
            <a:off x="2922972" y="-337966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en-U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Institutul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Pneumoftiziologie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 „Marius </a:t>
            </a:r>
            <a:r>
              <a:rPr lang="en-US" sz="1200" b="1" i="0" u="none" strike="noStrike" baseline="0" dirty="0" err="1">
                <a:latin typeface="Calibri" panose="020F0502020204030204" pitchFamily="34" charset="0"/>
              </a:rPr>
              <a:t>Nasta</a:t>
            </a:r>
            <a:r>
              <a:rPr lang="en-US" sz="1200" b="1" i="0" u="none" strike="noStrike" baseline="0" dirty="0"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200" b="1" i="0" u="none" strike="noStrike" baseline="0" dirty="0">
                <a:latin typeface="Calibri" panose="020F0502020204030204" pitchFamily="34" charset="0"/>
              </a:rPr>
              <a:t>UATM-PNPSCT </a:t>
            </a:r>
            <a:endParaRPr lang="en-US" sz="1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FE8BA7-0485-FF33-A77B-6AB779AD3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819" y="1196123"/>
            <a:ext cx="11842811" cy="53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1171</Words>
  <Application>Microsoft Office PowerPoint</Application>
  <PresentationFormat>Widescreen</PresentationFormat>
  <Paragraphs>220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Chart</vt:lpstr>
      <vt:lpstr>ACTUALIZAREA DATELOR  PRIVIND ENDEMIA TB ÎN ROMÂNIA SEMESTRUL I 2023  Conf. Dr. Gilda Popescu- coordonator UATM, M. NASTA Șef lucrări Dr. Nicoleta Cioran-responsabil Departament M&amp;E, UATM</vt:lpstr>
      <vt:lpstr>Situația Covid-19 din 29 aug La nivel mondial:</vt:lpstr>
      <vt:lpstr>La nivelul României: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NUMĂRUL CAZURILOR NOI ȘI A RECIDIVELOR ÎNREGISTRATE ÎN ROMÂNIA ÎN PERIOADA 2002-2022 PNPSCT -Baza Națională de Date TB actualizată pentru TESSY -sept.2023</vt:lpstr>
      <vt:lpstr>INCIDENȚA GLOBALĂ ÎN ROMÂNIA ÎN PERIOADA 2002–2022 PNPSCT -Baza Națională de Date TB actualizată pentru TESSy -sept. 2023</vt:lpstr>
      <vt:lpstr>INCIDENŢA CAZURILOR DE TB (la 100 000 locuitori)-NOI ŞI RECIDIVE-ÎNREGISTRATĂ ÎN ANUL 2022 COMPARATIV CU ANUL 2021 (I) (PNPSCT -Baza Națională de Date TB – sept. 2023</vt:lpstr>
      <vt:lpstr>INCIDENŢA CAZURILOR DE TB (la 100 000 locuitori)-NOI ŞI RECIDIVE-ÎNREGISTRATĂ ÎN ANUL 2022 COMPARATIV CU ANUL 2021 (II) (PNPSCT -Baza Națională de Date TB – sept. 2023</vt:lpstr>
      <vt:lpstr>INCIDENŢA CAZURILOR DE TB (la 100 000 locuitori)-NOI ŞI RECIDIVE-ÎNREGISTRATĂ ÎN SEM. I 2023 COMPARATIV CU SEM. I 2022 (I) (PNPSCT -Baza Națională de Date TB – iul. 2023)</vt:lpstr>
      <vt:lpstr>INCIDENŢA CAZURILOR DE TB (la 100 000 locuitori)-NOI ŞI RECIDIVE-ÎNREGISTRATĂ ÎN SEM. I 2023 COMPARATIV CU SEM. I 2022 (II) (PNPSCT -Baza Națională de Date TB – iul. 2023)</vt:lpstr>
      <vt:lpstr>NUMĂRUL CAZURILOR TB (NOI ȘI RECIDIVE) LA COPII (SUB 15 ANI) ÎN ROMÂNIA ÎNTRE ANII 2002-2022 PNPSCT -Baza Națională de Date TB actualizată pentru TESSY – sept. 2023</vt:lpstr>
      <vt:lpstr>INCIDENȚA GLOBALĂ A TB LA COPII ÎN ROMÂNIA ÎNTRE 2002–2022 PNPSCT  -Baza Națională de Date TB actualizată pentru TESSY – sept. 2023</vt:lpstr>
      <vt:lpstr>INCIDENŢA CAZURILOR DE TUBERCULOZĂ LA COPII -NOI ŞI RECIDIVE -ÎNREGISTRATĂ ÎN ANUL 2022 COMPARATIV CU ANUL 2021 (I) PNPSCT -Baza Națională de Date TB – sept. 2023</vt:lpstr>
      <vt:lpstr>INCIDENŢA CAZURILOR DE TUBERCULOZĂ LA COPII -NOI ŞI RECIDIVE -ÎNREGISTRATĂ ÎN ANUL 2022 COMPARATIV CU ANUL 2021 (II) PNPSCT -Baza Națională de Date TB – sept. 2023</vt:lpstr>
      <vt:lpstr>INCIDENŢA CAZURILOR DE TUBERCULOZĂ LA COPII -NOI ŞI RECIDIVE -ÎNREGISTRATĂ ÎN SEM. I 2023 COMPARATIV CU SEM. I 2022 (I) PNPSCT -Baza Națională de Date TB – iul. 2023</vt:lpstr>
      <vt:lpstr>INCIDENŢA CAZURILOR DE TUBERCULOZĂ LA COPII -NOI ŞI RECIDIVE -ÎNREGISTRATĂ ÎN SEM. I 2023 COMPARATIV CU SEM. I 2022 (II) PNPSCT -Baza Națională de Date TB – iul. 2023</vt:lpstr>
      <vt:lpstr>PREVALENȚA MAXIMĂ A TB ÎN ROMÂNIA, ÎN PERIOADA 2002-2022 PNPSCT   –Baza Națională de date –iul. 2023</vt:lpstr>
      <vt:lpstr>RATA MORTALITĂȚII TB ÎN ROMÂNIA ÎN PERIOADA 2000-2022</vt:lpstr>
      <vt:lpstr>SITUAȚIA TESTĂRILOR HIV PRINTRE CAZURILE TB, ÎN PERIOADA 2010-2022 ȘI ANUL 2005  PNPSCT Baza Națională de Date TB și date pentru TESSY – sept. 2023</vt:lpstr>
      <vt:lpstr>PACIENȚI CU TB CARE AU FOST TESTAȚI PRIN METODE GENETICE LA MOMENTUL DIAGNOSTICULUI  PNPSCT – Baza de date  actualizată pentru raportare la TESSY –sept 2023</vt:lpstr>
      <vt:lpstr>EVOLUȚIA NUMĂRULUI DE CAZURI MDR / XDR-TB ÎNREGISTRATE ÎN ROMÂNIA ÎN PERIOADA 2008 -2022  PNPSCT –Baza de date  actualizată pentru raportare la TESSY sept. 2023</vt:lpstr>
      <vt:lpstr>NUMĂRUL DE CAZURI DE TUBERCULOZĂ MDR -NOI ŞI RETRATAMENTE – trim. I 2023, COMPARATIV CU trim. I 2022 (I) (PNPSCT -Baza Națională de Date TB – iul. 2023 )</vt:lpstr>
      <vt:lpstr>NUMĂRUL DE CAZURI DE TUBERCULOZĂ MDR -NOI ŞI RETRATAMENTE – trim. I 2023, COMPARATIV CU trim. I 2022 (II) (PNPSCT -Baza Națională de Date TB – iul. 2023 )</vt:lpstr>
      <vt:lpstr>REZULTATUL LA TRATAMENT AL CAZURILOR PULMONARE* CONFIRMATE  (C +  și M + cu NUCLA),  ÎNREGISTRATE ÎN ANUL 2021 (CU EXCEPTIA MDR) ȘI A CAZURILOR MDR-TB PULMONARE* ÎNREGISTRATE ÎN ANUL 2020 PNPSCT – Baza Națională de Date TB actualizată sept. 2023- date provizorii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ACTUALIZARE ENDEMIEI -iulie 2023-</dc:title>
  <dc:creator>Valentina N</dc:creator>
  <cp:lastModifiedBy>Valentina N</cp:lastModifiedBy>
  <cp:revision>22</cp:revision>
  <dcterms:created xsi:type="dcterms:W3CDTF">2023-08-03T10:17:52Z</dcterms:created>
  <dcterms:modified xsi:type="dcterms:W3CDTF">2023-10-13T10:38:16Z</dcterms:modified>
</cp:coreProperties>
</file>